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7"/>
  </p:notesMasterIdLst>
  <p:sldIdLst>
    <p:sldId id="256" r:id="rId2"/>
    <p:sldId id="352" r:id="rId3"/>
    <p:sldId id="316" r:id="rId4"/>
    <p:sldId id="353" r:id="rId5"/>
    <p:sldId id="355" r:id="rId6"/>
    <p:sldId id="262" r:id="rId7"/>
    <p:sldId id="264" r:id="rId8"/>
    <p:sldId id="265" r:id="rId9"/>
    <p:sldId id="266" r:id="rId10"/>
    <p:sldId id="345" r:id="rId11"/>
    <p:sldId id="356" r:id="rId12"/>
    <p:sldId id="358" r:id="rId13"/>
    <p:sldId id="366" r:id="rId14"/>
    <p:sldId id="367" r:id="rId15"/>
    <p:sldId id="368" r:id="rId16"/>
    <p:sldId id="261" r:id="rId17"/>
    <p:sldId id="270" r:id="rId18"/>
    <p:sldId id="271" r:id="rId19"/>
    <p:sldId id="272" r:id="rId20"/>
    <p:sldId id="273" r:id="rId21"/>
    <p:sldId id="274" r:id="rId22"/>
    <p:sldId id="369" r:id="rId23"/>
    <p:sldId id="370" r:id="rId24"/>
    <p:sldId id="342" r:id="rId25"/>
    <p:sldId id="362" r:id="rId26"/>
    <p:sldId id="351" r:id="rId27"/>
    <p:sldId id="349" r:id="rId28"/>
    <p:sldId id="361" r:id="rId29"/>
    <p:sldId id="343" r:id="rId30"/>
    <p:sldId id="340" r:id="rId31"/>
    <p:sldId id="332" r:id="rId32"/>
    <p:sldId id="333" r:id="rId33"/>
    <p:sldId id="260" r:id="rId34"/>
    <p:sldId id="258" r:id="rId35"/>
    <p:sldId id="259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1"/>
    <p:restoredTop sz="94718"/>
  </p:normalViewPr>
  <p:slideViewPr>
    <p:cSldViewPr snapToGrid="0" snapToObjects="1">
      <p:cViewPr varScale="1">
        <p:scale>
          <a:sx n="75" d="100"/>
          <a:sy n="75" d="100"/>
        </p:scale>
        <p:origin x="16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1.3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12022 614 24575,'-50'-27'0,"-29"-9"0,30 16 0,-2 1 0,-1-2 0,-3-1 0,-13-4 0,0 1 0,17 7 0,1 1 0,-15-3 0,0 0 0,11 6 0,2 0 0,0 1 0,-1 1 0,2 4 0,1 1 0,-46-7 0,13 8 0,-8-5 0,22 7 0,-1-5 0,-8 8 0,11-6 0,-2 4 0,-9 0 0,-1-1 0,-3-2 0,7 3 0,2-1 0,14 1 0,0 1 0,2 0 0,-6 2 0,-3-3 0,1 1 0,-11-1 0,-9-3 0,2 3 0,33-1 0,-1 0 0,-49 3 0,11-7 0,37 6 0,0 1-3277,-24-5 1638,27 4 1,-2 1 1408,-45-4 230,0 4 0,43-2 0,0 0 0,-42-3 0,3 2 0,-4-7 0,9 10 0,5-4 3276,2 3 0,16 1-3044,7-3-232,-8 1 0,-2-3 0,-3 3 0,-13-2 0,6 2 0,-6 0 0,-13-3 0,12 6 0,-5-6 0,8 6 0,-4-3 0,11 1 0,-10-1 0,7-3 0,8 1 0,-14 0 0,9 2 0,0-2 0,-4 4 0,9-3 0,-4 3 0,-6-4 0,5 4 0,7-1 0,-6 2 0,21-2 0,-18-1 0,13-2 0,0 2 0,5-1 0,6 3 0,6-1 0,-8 4 0,-2-1 0,-4 1 0,-16-2 0,-4 0 0,-16 3 0,39-3 0,-2 0 0,-11 3 0,-2 0 0,7-2 0,-1-1 0,-14 3 0,-2 0 0,12-2 0,1-1 0,-3 3 0,0 0 0,4-3 0,0 1 0,2 0 0,1 0 0,-39 2 0,44-3 0,2 0 0,-31 5 0,2-4 0,5 4 0,15-5 0,7 6 0,4-5 0,0 5 0,0-3 0,-15 2 0,13 0 0,-9-1 0,7 6 0,1-2 0,-3 1 0,-6 1 0,-3-2 0,3 2 0,-8 2 0,19-4 0,-14 4 0,7-4 0,-14 5 0,-1-2 0,0 5 0,6-5 0,0 1 0,3 1 0,6-1 0,-8 1 0,12-1 0,0-3 0,-3 3 0,12-2 0,2 1 0,2-5 0,9 2 0,2-2 0,-5 0 0,6 2 0,-4-2 0,0 2 0,5 0 0,-5 0 0,-1 1 0,-3-1 0,3 0 0,1 1 0,9-4 0,2 1 0,3-3 0,2 0 0,0-1 0,0 1 0,-2 1 0,0 0 0,-8 1 0,7-3 0,-6 1 0,10-1 0,-1 2 0,2-1 0,-3 2 0,1-3 0,-4 4 0,2-3 0,-2 2 0,-6 0 0,2 0 0,-5 2 0,-3 0 0,-4 3 0,2 1 0,0-2 0,5 0 0,6-5 0,-8 2 0,1 0 0,-4 1 0,-12 0 0,3-1 0,0-3 0,-3 3 0,9-3 0,-1 5 0,0-3 0,-4-1 0,8 0 0,-9 0 0,10 0 0,4 2 0,3-3 0,10-2 0,2 1 0,-4 0 0,3 1 0,-4 0 0,-2 1 0,3-1 0,0 0 0,5-1 0,2-1 0,0 0 0,4 1 0,1-2 0,3 3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3.8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724 1 24575,'-22'21'0,"-2"4"0,-7 4 0,-9 8 0,-3 3 0,-5 1 0,1 3 0,6-8 0,6-1 0,-1-1 0,9-6 0,-4 1 0,1 2 0,0-5 0,2 0 0,1-1 0,5-5 0,2-2 0,2 0 0,2-6 0,0 4 0,-4 0 0,2-3 0,0 2 0,4-7 0,5 2 0,1-3 0,6 0 0,-1-3 0,12 3 0,5 1 0,10 3 0,4-2 0,4 5 0,0-3 0,-4 1 0,-2-1 0,-3 1 0,0 1 0,8 6 0,-3 0 0,6 3 0,-4-3 0,-2-3 0,-5-1 0,-5-6 0,-3 3 0,0-2 0,1 2 0,3 1 0,2 5 0,4-3 0,0 5 0,1-4 0,-3 0 0,-2-3 0,3 0 0,0 0 0,0-1 0,7 2 0,-4-1 0,0 1 0,-1-1 0,-8-2 0,-3-4 0,-2-2 0,-3-1 0,-1 0 0,1 3 0,-2-4 0,1 1 0,-3-1 0,2 0 0,-2 1 0,2 0 0,-1-2 0,-1 3 0,3-3 0,-2 3 0,2 0 0,1 0 0,-2 0 0,1 0 0,-5-2 0,1 1 0,1 1 0,0-2 0,2 2 0,-4-2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47.1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3635 329 24575,'-80'-42'0,"-1"0"0,1 0 0,7 16 0,-3 2 0,2-6 0,-11-6 0,0 1 0,9 11-741,-7 11 1,6 9 740,-2-1 0,0 2 0,3 1 0,2 1 0,1 3 0,1-1 0,-2 0 0,2-1 221,17 1 0,1 1-221,-7 2 0,1 0 254,-32 4-254,-3 8 0,2-1 0,-2 0 753,10 3-753,-3 0 32,23 7-32,9-2 0,-8 10 0,5 2 0,-6 3 0,-19 14 0,6-4 0,36-21 0,-1 2 0,1 1 0,1 0 0,-26 28 0,4 2 0,7 4 0,3 1 0,4 2 0,-8 9 0,4-1 0,-3-1 0,27-32 0,1 2 0,-22 39 0,8-1 0,21-34 0,1 2 0,-10 42 0,5 2 0,12-41 0,3-1 0,3 39 0,-4 1 0,8 4 0,0-10 0,0-3 0,6 8 0,3-5 0,2-6 0,8 2 0,-3-25 0,7 13 0,6-3 0,-1 0 0,15 3 0,-3-15 0,3 1 0,13 4 0,-1 5 0,9 0 0,-25-28 0,3 0 0,37 24 0,-34-29 0,2 0 0,9 4 0,2-1-275,3 2 0,1-1 275,4 2 0,2-1 0,9 5 0,2 0-478,-2-5 1,0 0 477,1 0 0,1 0 0,10 4 0,2-1 0,3-3 0,0-3 0,-8-2 0,2-1-484,-17-9 0,4 0 0,-2-2 484,20 4 0,0-1 0,5 3 0,1-1 0,-28-10 0,1 0 0,-3 0 0,18 4 0,-3-2-330,1-2 1,-1-3 329,-2-2 0,-2-2 0,-8-1 0,-3-1 233,-7-4 0,-2 0-233,-4 2 0,-3-2 872,22-9-872,-6 1 1508,-5-13-1508,-12 2 770,-7-6-770,-1-7 0,-6-6 0,18-18 0,11-14 0,-30 33 0,2-2 0,5-5 0,0-1 0,-4-2 0,-1 0 0,-4 5 0,-2-1 0,4-9 0,-1 0 0,18-36 0,-28 41 0,0-1 0,2-2 0,-2-1 0,-3-2 0,-3 0 0,14-40 0,-19 36 0,-2 0 0,3-37 0,-9-3 0,0 44 0,0 1 0,-3-42 0,2-2 0,-3-4 0,-6 3 0,0 8 0,-8-9 0,0 18 0,-6-4 0,3-6 0,-9-3 0,-3 1 0,11 39 0,-1 0 0,-22-35 0,6 5 0,16 35 0,0-1 0,-19-41 0,4 1 0,-7-3 0,5 16 0,-5-3 0,-9-5 0,10 12 0,1 6 0,9 12 0,8 16 0,0 2 0,4 7 0,4 5 0,-6-1 0,11 10 0,-4 0 0,5 5 0,-2-1 0,-1 2 0,-1-3 0,2 3 0,3 0 0,1 2 0,1 3 0,-1-1 0,-5 1 0,0-1 0,-3 1 0,1-1 0,1 3 0,-3-4 0,-2 1 0,-1 1 0,1-3 0,1 3 0,2-2 0,0 1 0,4 1 0,5 3 0,2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2.8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3294 119 24575,'-82'-13'0,"-1"0"0,-11-7 0,-5 2 0,15 8 0,-5 4 0,3-1-762,12-2 0,3 0 1,0 2 761,2 3 0,1 2 0,3 1 0,-12 2 0,6 1 133,8 0 0,1 0-133,-6 1 0,-2 1 0,-6 2 0,1 1 0,11 0 0,4 0 0,5 1 0,3 0-3277,-35 11 763,33-2 2514,-3 1 0,0 11 772,-6-4-772,8 9 254,-17 17-254,12 10 0,26-23 0,1 3 0,-5 12 0,1 3 1638,-2 5 0,1 3-240,-2 3 0,0 3-1398,-2 9 0,1-1 0,6-17 0,2 0 0,-4 12 0,2 0 0,7-15 0,2-2-99,0 1 0,2 2 99,1 0 0,1 1 0,0-2 0,0 0 0,-1-1 0,0 2 0,-4 9 0,2 1 0,5-7 0,3 1 0,-1-1 0,2 1 0,4 4 0,1-1 0,3-10 0,0-2 0,-7 44 0,6-2 0,1-18 0,5-1 704,0 19-704,9 2 0,-3-43 0,1 0 0,4 4 0,2 0 103,-1-6 0,1-2-103,11 41 0,9-3 0,2-14 0,8-2 0,13 2 0,-5-15 0,16 9 0,4-14 0,-5 1 0,23-6 0,-16-6 0,12-1 0,-37-17 0,1-1 0,6-2 0,3 0 0,2 3 0,4 0-383,16 0 0,1-1 383,-7 1 0,-1 1 0,-1-4 0,1 0 0,4 4 0,-1-1 0,-7-5 0,-1-1 0,3 3 0,0-2 0,10-2 0,0-1 0,-11-1 0,0-2 0,-2-3 0,-1-2-61,3 2 1,-1-2 60,-13-4 0,0-2 0,-2 1 0,0 0 0,0-2 0,-1-1 0,32-1 0,-4 1 762,-11-2-762,-12 0 125,-11-2-125,6-2 0,0-4 0,1-1 0,8-3 0,-16-2 0,2 0 0,-2-8 0,9-7 0,28-22 0,-21 13 0,5-3-642,5 0 1,4-1 641,-13 6 0,2-1 0,0 1 0,18-9 0,-3 1 0,-4 2 0,-3-1-18,-7 1 1,-5 1 17,-12 8 0,-4 0 0,-1 1 0,-2-1 0,34-33 0,-7 7 0,-10 1 0,1 1 1280,-15 12-1280,-4-2 38,-5-1-38,-9 0 0,-9-8 0,-4-7 0,-8-14 0,-3-10 0,-3 37 0,-1-2 0,-1-4 0,-2 1 0,-10-39 0,5 39 0,-1 1 0,-14-38 0,12 44 0,0-1 0,1 0 0,1 0 0,-9-32 0,0 0 0,-4-5 0,-3 6 0,12 31 0,0 0 0,-17-41 0,1 2 0,17 39 0,-1 1 0,-16-31 0,7 1 0,-1 7 0,8 14 0,-1 0 0,-2-5 0,-6-9 0,-3 2 0,-11-18 0,1 18 0,-3 2 0,-6-2 0,1 9 0,-14-7 0,3 5 0,-3 3 0,12 14 0,0 4 0,2 7 0,1 9 0,-8-9 0,-3 7 0,2-4 0,-12-1 0,16 7 0,-12-4 0,17 7 0,0 5 0,6 2 0,8 6 0,0-1 0,9 4 0,1-2 0,10 6 0,-3-3 0,10 5 0,-1-3 0,3 4 0,1 2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6.9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4428 221 24575,'-52'-20'0,"1"0"0,-15 1 0,-3 0 0,-3-4 0,-1 2-871,-5 7 0,-2 0 871,-8-6 0,1 1 0,17 13 0,-1 2 0,-12-7 0,-2 2 0,9 7 0,1 3-1639,2 0 1,1 0-1,-7 2 1,3 2 1190,15 2 0,3 2 1352,-1 0 1,0 2-905,3 4 0,0 2 0,4 3 0,-1 2 0,1-1 0,-2 3 0,-15 7 0,0 3-195,9 1 1,0 1 194,-5 2 0,-2 3-190,-10 15 0,-1 4 190,3-4 0,-1 1 0,20-14 0,-1 1 0,-2 3 1092,-8 9 0,-2 3 0,1-2-857,5-4 1,1-2-1,2 2-235,2 3 0,1 2 0,2 1-475,0 1 1,3 1 0,2-1 474,10-4 0,2-1 0,0 2 0,-4 3 0,1 2 0,-1 0 0,-3 6 0,0 1 0,0 0 0,1-1 0,-1 1 0,4 0 0,2 0 0,3 2 0,3 1 0,-1 7 0,2 3 0,5 0 0,7-3 0,3 0 0,3 0 0,3 0 0,2-1 0,1 1 0,0 2 0,1 1 0,2-4 0,4 10 0,1-2-48,0 4 1,3-3 47,2-17 0,4-2 0,2-3 0,4-1 461,2-1 1,5-1-462,5-4 0,2-3-1639,0-4 1,4-2 1358,7-1 0,3-5 280,-2-5 0,3-5 417,6-3 0,5-2-417,11 5 0,5-2 0,19-2 0,2-2-152,-3 1 1,0-2 151,8-4 0,-1-4 0,-15-7 0,-3-3 0,-5-1 0,4-1 0,-5-4 0,4-2 0,1 3-313,-5 1 0,-1 2 0,2 0 313,9-3 0,1 1 0,1-1 0,-4 3 0,0 0 0,-2-1 0,-2-4 0,-2-1 0,1-1 0,0 1 0,0 0 0,2-1 0,3-1 0,1-1 0,0-1 0,-1-1 0,-1-1 0,-1 1 0,-6 1 0,-2 1 0,2-1 0,13-2 0,3-1 0,-2-1 0,-6 1 0,-2 0 0,0 0 0,1-1 0,-1 1 0,1-1 0,-1-1 0,0-1 0,-2-1 0,-8 0 0,-2-1 0,1 0 0,0 1 0,0 0 0,1-1 0,6-5 0,1-1 0,-3 0 1638,22-4 0,-2 0-1201,-25 2 0,1-2 0,-3 1-437,14-5 0,-4 0 174,-11-2 0,-4-1-174,-9 2 0,-5-1 1027,18-29-1027,-12 0 1698,3-18-1698,-13 1 1305,-2-4-1305,-20 28 0,-1-3 0,-1-5 0,-4-1 0,-2-2 0,-3-2 0,-1-16 0,-3-2-300,-6 7 0,-2 2 300,0-3 0,-3-2 0,-7-8 0,-4 1 0,-2 8 0,-3 3 0,-3-2 0,-2 0 0,-6-5 0,-2 3 0,9 15 0,-1 1 0,-6-1 0,-1 1 0,-1-1 0,-2 3 0,-1 5 0,-3 2 0,-2-8 0,-3 0 0,-6 3 0,-1 0 0,1-3 0,1 2 0,5 11 0,2 1 0,-1-4 0,5 3 0,-7-11 0,2-3 0,-2 6 0,4 3 0,-22-13 645,5 5-645,1 2 0,3 4 0,10 12 0,4 6 0,-13-4 0,-2 2 0,-1 1 0,-13-6 0,14 11 0,-4-2 0,1 8 0,5 0 0,2 5 0,-4-6 0,2 2 0,3 1 0,-4-2 0,9 8 0,7 2 0,1 5 0,14 2 0,2 3 0,7-1 0,5 5 0,3-3 0,2 5 0,2-2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5:19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3332 494 24575,'-53'-59'0,"7"8"0,-6 14 0,2 5 0,-1-1 0,-14-6 0,1 0 0,-8 5 0,-8-8 0,11 17 0,6-4 0,7 11 0,5 3 0,3 3 0,-6 2 0,7 1 0,1 6 0,-2-1 0,2 3 0,-1-1 0,-1 2 0,0 0 0,-3 0 0,-15 3 0,12 1 0,-20 5 0,0 1 0,-1 1 0,-20 1 0,11 1 0,-2-1 0,-10 3 0,17-4 0,-3-3 0,8 0 0,6 0 0,9-5 0,-4 4 0,11-4 0,2 1 0,-16 4 0,0-2 0,-1 3 0,-7-1 0,20 0 0,3 1 0,7-3 0,12 1 0,-6 1 0,4 1 0,-1 3 0,-1 3 0,8 6 0,2-2 0,5 4 0,3 9 0,3-2 0,-1 17 0,0 0 0,3 6 0,-4 16 0,8 6 0,-2 7 0,6 7 0,-3-12 0,-2-10 0,1-10 0,1-12 0,5-5 0,-1 2 0,4 1 0,-2 0 0,0 5 0,1-2 0,-1-3 0,2-4 0,-2-5 0,1-1 0,0 6 0,1-2 0,0 11 0,2-1 0,-2-1 0,4 2 0,-1 1 0,4-2 0,5 18 0,2-2 0,9 7 0,3 10 0,-4-12 0,6-3-3277,-7-2 0,8-10 3047,-1-2 230,2 1 0,-3-12 0,-4 1-3277,6 9 2017,5 10 1260,1 4 0,11 17 0,-8-19 0,14 19 0,-7-14 0,3 1 3276,1-3-2015,-5-16-1261,2-2 0,4-5 3276,-4-6 0,0 1-3044,6 0-232,1-2 0,0-4 0,8-1 0,-7-8 0,6 0 0,11-1 0,-1-2 0,6-3 0,0 0 0,4-4 0,-12-2 0,25-1 0,-16-1 0,17-2 0,-1 0 0,-2-1 0,-13-4 0,13 1 0,-9-2 0,1 0 0,17-5 0,-17-4 0,4-4 0,0-3 0,-24 3 0,6-5 0,-11-2 0,3-6 0,13-5 0,-9 2 0,0 0 0,-11-3 0,-7 5 0,-1-6 0,5-1 0,-8 0 0,-3-2 0,-2-1 0,-4 3 0,-4-3 0,5-6 0,-3-1 0,-3-1 0,3-13 0,-9 5 0,0-11 0,-1 1 0,-3-5 0,-1 3 0,-2-6 0,-9 14 0,0 4 0,-4-9 0,-1 10 0,0-23-3277,-1 10 0,1 3 3047,-2-3 230,0 14 0,0-3 0,0 6 0,-2 2 0,1 3 3276,-3-11 0,1 0-3044,-2-1-232,-2-10 0,-3 11 0,0-3 0,-2 2 0,4 6 0,0 5 0,1-3 0,-2 7 0,0-6 0,-3-3 0,0 3 0,-1 0 0,-4-2 0,3 4 0,1 6 0,1 1 0,5 14 0,-8-10 0,4 10 0,-8-6 0,0 0 0,0-1 0,-4-1 0,-2-3 0,-2 2 0,1 0 0,-2-3 0,2 3 0,-1 1 0,-5-5 0,3 4 0,-1 1 0,5-1 0,5 7 0,2 4 0,-1 0 0,3 4 0,-1 0 0,2 1 0,6 9 0,4-2 0,2 8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4:27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4:27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8:23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27.01.22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BACA2-9905-E34E-98F1-4712F6B09F4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0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8759FA-07E3-8F43-8D67-16DBAB2475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85" y="0"/>
            <a:ext cx="11437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0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4390F05-DE44-394C-AAED-0ADBCB225D34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Zurückspulen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nicht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vergessen</a:t>
            </a:r>
            <a:r>
              <a:rPr lang="en-US" sz="60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3" name="Grafik 2" descr="Ein Bild, das Tastatur, Computer enthält.&#10;&#10;Automatisch generierte Beschreibung">
            <a:extLst>
              <a:ext uri="{FF2B5EF4-FFF2-40B4-BE49-F238E27FC236}">
                <a16:creationId xmlns:a16="http://schemas.microsoft.com/office/drawing/2014/main" id="{5D459108-90CC-6E40-99F0-C6F7F7DE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79" cy="4196972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p:sp>
        <p:nvSpPr>
          <p:cNvPr id="5" name="Rahmen 4">
            <a:extLst>
              <a:ext uri="{FF2B5EF4-FFF2-40B4-BE49-F238E27FC236}">
                <a16:creationId xmlns:a16="http://schemas.microsoft.com/office/drawing/2014/main" id="{2B2EF280-8231-4F4B-8CCB-A5A2A6EA1FAD}"/>
              </a:ext>
            </a:extLst>
          </p:cNvPr>
          <p:cNvSpPr/>
          <p:nvPr/>
        </p:nvSpPr>
        <p:spPr>
          <a:xfrm>
            <a:off x="7512908" y="2594919"/>
            <a:ext cx="1668162" cy="15075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14:cNvPr>
              <p14:cNvContentPartPr/>
              <p14:nvPr/>
            </p14:nvContentPartPr>
            <p14:xfrm>
              <a:off x="7674694" y="2712590"/>
              <a:ext cx="1415520" cy="13248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8694" y="2676590"/>
                <a:ext cx="1487160" cy="1396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06B59DB3-DC03-A24A-86A5-9E396D2FA987}"/>
              </a:ext>
            </a:extLst>
          </p:cNvPr>
          <p:cNvSpPr/>
          <p:nvPr/>
        </p:nvSpPr>
        <p:spPr>
          <a:xfrm rot="1416160">
            <a:off x="543748" y="772775"/>
            <a:ext cx="3304110" cy="9233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 err="1"/>
              <a:t>Ansonsten</a:t>
            </a:r>
            <a:r>
              <a:rPr lang="en-US" sz="5400" dirty="0"/>
              <a:t>: </a:t>
            </a:r>
            <a:r>
              <a:rPr lang="en-US" sz="5400" dirty="0" err="1"/>
              <a:t>manuell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483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dirty="0"/>
              <a:t>Team-Aufgabe</a:t>
            </a: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89A37"/>
          </a:solidFill>
          <a:ln w="38100" cap="rnd">
            <a:solidFill>
              <a:srgbClr val="E89A3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200" dirty="0" err="1"/>
              <a:t>Schafft</a:t>
            </a:r>
            <a:r>
              <a:rPr lang="en-US" sz="7200" dirty="0"/>
              <a:t> es bis </a:t>
            </a:r>
            <a:r>
              <a:rPr lang="en-US" sz="7200" dirty="0" err="1"/>
              <a:t>nach</a:t>
            </a:r>
            <a:r>
              <a:rPr lang="en-US" sz="7200" dirty="0"/>
              <a:t> </a:t>
            </a:r>
            <a:r>
              <a:rPr lang="en-US" sz="7200" dirty="0" err="1"/>
              <a:t>ganz</a:t>
            </a:r>
            <a:r>
              <a:rPr lang="en-US" sz="7200" dirty="0"/>
              <a:t> </a:t>
            </a:r>
            <a:r>
              <a:rPr lang="en-US" sz="8800" dirty="0" err="1"/>
              <a:t>oben</a:t>
            </a:r>
            <a:r>
              <a:rPr lang="en-US" sz="72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7200" dirty="0"/>
          </a:p>
        </p:txBody>
      </p:sp>
      <p:pic>
        <p:nvPicPr>
          <p:cNvPr id="3" name="Grafik 2" descr="Ein Bild, das Text, computer, drinnen, Elektronik enthält.&#10;&#10;Automatisch generierte Beschreibung">
            <a:extLst>
              <a:ext uri="{FF2B5EF4-FFF2-40B4-BE49-F238E27FC236}">
                <a16:creationId xmlns:a16="http://schemas.microsoft.com/office/drawing/2014/main" id="{3523D1DC-E759-8147-BE1F-F30FD484D0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749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Mining-Team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D29233"/>
          </a:solidFill>
          <a:ln w="34925">
            <a:solidFill>
              <a:srgbClr val="D292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786384"/>
            <a:ext cx="689457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 err="1"/>
              <a:t>Baut</a:t>
            </a:r>
            <a:r>
              <a:rPr lang="en-US" sz="6000" dirty="0"/>
              <a:t> das </a:t>
            </a:r>
            <a:r>
              <a:rPr lang="en-US" sz="6000" dirty="0" err="1"/>
              <a:t>nötige</a:t>
            </a:r>
            <a:r>
              <a:rPr lang="en-US" sz="6000" dirty="0"/>
              <a:t> Material ab.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953966-2ABF-7F47-9CEC-0453AB3945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140" y="2569464"/>
            <a:ext cx="3980520" cy="3968496"/>
          </a:xfrm>
          <a:prstGeom prst="rect">
            <a:avLst/>
          </a:prstGeom>
        </p:spPr>
      </p:pic>
      <p:pic>
        <p:nvPicPr>
          <p:cNvPr id="7" name="Grafik 6" descr="Ein Bild, das Text, Shoji, gefliest, Toilette enthält.&#10;&#10;Automatisch generierte Beschreibung">
            <a:extLst>
              <a:ext uri="{FF2B5EF4-FFF2-40B4-BE49-F238E27FC236}">
                <a16:creationId xmlns:a16="http://schemas.microsoft.com/office/drawing/2014/main" id="{61A0B828-88A3-AF49-AF53-ED1EAA171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96" y="3234530"/>
            <a:ext cx="5468112" cy="26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03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Bau</a:t>
            </a:r>
            <a:r>
              <a:rPr lang="en-US" dirty="0"/>
              <a:t>-Team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D29233"/>
          </a:solidFill>
          <a:ln w="34925">
            <a:solidFill>
              <a:srgbClr val="D292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786384"/>
            <a:ext cx="689457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 err="1"/>
              <a:t>Baut</a:t>
            </a:r>
            <a:r>
              <a:rPr lang="en-US" sz="6000" dirty="0"/>
              <a:t> ”den </a:t>
            </a:r>
            <a:r>
              <a:rPr lang="en-US" sz="6000" dirty="0" err="1"/>
              <a:t>Weg</a:t>
            </a:r>
            <a:r>
              <a:rPr lang="en-US" sz="6000" dirty="0"/>
              <a:t>” </a:t>
            </a:r>
            <a:r>
              <a:rPr lang="en-US" sz="6000" dirty="0" err="1"/>
              <a:t>nach</a:t>
            </a:r>
            <a:r>
              <a:rPr lang="en-US" sz="6000" dirty="0"/>
              <a:t> </a:t>
            </a:r>
            <a:r>
              <a:rPr lang="en-US" sz="6000" dirty="0" err="1"/>
              <a:t>oben</a:t>
            </a:r>
            <a:r>
              <a:rPr lang="en-US" sz="6000" dirty="0"/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2FF393E-C776-4A41-9C2C-03659FC86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68" y="2620405"/>
            <a:ext cx="5463510" cy="3241065"/>
          </a:xfrm>
          <a:prstGeom prst="rect">
            <a:avLst/>
          </a:prstGeom>
        </p:spPr>
      </p:pic>
      <p:pic>
        <p:nvPicPr>
          <p:cNvPr id="8" name="Grafik 7" descr="Ein Bild, das ausgestaltet enthält.&#10;&#10;Automatisch generierte Beschreibung">
            <a:extLst>
              <a:ext uri="{FF2B5EF4-FFF2-40B4-BE49-F238E27FC236}">
                <a16:creationId xmlns:a16="http://schemas.microsoft.com/office/drawing/2014/main" id="{F672DF11-3B6D-B449-8100-82D2EDF8F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669" y="2660904"/>
            <a:ext cx="5454395" cy="36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50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 err="1"/>
              <a:t>Inventar</a:t>
            </a:r>
            <a:r>
              <a:rPr lang="en-US" sz="5400" dirty="0"/>
              <a:t> der </a:t>
            </a:r>
            <a:r>
              <a:rPr lang="en-US" sz="5400" dirty="0" err="1"/>
              <a:t>Kröte</a:t>
            </a:r>
            <a:endParaRPr lang="en-US" sz="5400" dirty="0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DF922D"/>
          </a:solidFill>
          <a:ln w="38100" cap="rnd">
            <a:solidFill>
              <a:srgbClr val="DF922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630935" y="2807208"/>
            <a:ext cx="4387487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 err="1"/>
              <a:t>Abgebautes</a:t>
            </a:r>
            <a:r>
              <a:rPr lang="en-US" sz="5400" dirty="0"/>
              <a:t> </a:t>
            </a:r>
            <a:r>
              <a:rPr lang="en-US" sz="5400" dirty="0" err="1"/>
              <a:t>kommt</a:t>
            </a:r>
            <a:r>
              <a:rPr lang="en-US" sz="5400" dirty="0"/>
              <a:t> da rein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 err="1"/>
              <a:t>Baumaterial</a:t>
            </a:r>
            <a:r>
              <a:rPr lang="en-US" sz="5400" dirty="0"/>
              <a:t> </a:t>
            </a:r>
            <a:r>
              <a:rPr lang="en-US" sz="5400" dirty="0" err="1"/>
              <a:t>nimmt</a:t>
            </a:r>
            <a:r>
              <a:rPr lang="en-US" sz="5400" dirty="0"/>
              <a:t> die </a:t>
            </a:r>
            <a:r>
              <a:rPr lang="en-US" sz="5400" dirty="0" err="1"/>
              <a:t>Kröte</a:t>
            </a:r>
            <a:r>
              <a:rPr lang="en-US" sz="5400" dirty="0"/>
              <a:t> </a:t>
            </a:r>
            <a:r>
              <a:rPr lang="en-US" sz="5400" dirty="0" err="1"/>
              <a:t>hier</a:t>
            </a:r>
            <a:endParaRPr lang="en-US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 descr="Ein Bild, das Whiteboard enthält.&#10;&#10;Automatisch generierte Beschreibung">
            <a:extLst>
              <a:ext uri="{FF2B5EF4-FFF2-40B4-BE49-F238E27FC236}">
                <a16:creationId xmlns:a16="http://schemas.microsoft.com/office/drawing/2014/main" id="{E22198EC-3A51-8949-9B25-D52ADCE3C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23" y="640080"/>
            <a:ext cx="617546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40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2C599-BCBA-5645-890A-EB6EA1FA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und so</a:t>
            </a:r>
          </a:p>
        </p:txBody>
      </p:sp>
      <p:pic>
        <p:nvPicPr>
          <p:cNvPr id="6" name="Inhaltsplatzhalter 5" descr="Ein Bild, das Uhr enthält.&#10;&#10;Automatisch generierte Beschreibung">
            <a:extLst>
              <a:ext uri="{FF2B5EF4-FFF2-40B4-BE49-F238E27FC236}">
                <a16:creationId xmlns:a16="http://schemas.microsoft.com/office/drawing/2014/main" id="{ED23D28A-0C18-6A47-8A35-1E0C105ED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757" y="2347291"/>
            <a:ext cx="4953515" cy="3302343"/>
          </a:xfrm>
        </p:spPr>
      </p:pic>
    </p:spTree>
    <p:extLst>
      <p:ext uri="{BB962C8B-B14F-4D97-AF65-F5344CB8AC3E}">
        <p14:creationId xmlns:p14="http://schemas.microsoft.com/office/powerpoint/2010/main" val="164662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AA065-E4CC-A446-8103-FD97188D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Aufbau</a:t>
            </a:r>
          </a:p>
        </p:txBody>
      </p: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311CDF59-8319-444B-8CCE-879834F7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74437"/>
            <a:ext cx="5614416" cy="3631702"/>
          </a:xfrm>
          <a:prstGeom prst="rect">
            <a:avLst/>
          </a:prstGeom>
        </p:spPr>
      </p:pic>
      <p:pic>
        <p:nvPicPr>
          <p:cNvPr id="5" name="Inhaltsplatzhalter 4" descr="Ein Bild, das Uhr enthält.&#10;&#10;Automatisch generierte Beschreibung">
            <a:extLst>
              <a:ext uri="{FF2B5EF4-FFF2-40B4-BE49-F238E27FC236}">
                <a16:creationId xmlns:a16="http://schemas.microsoft.com/office/drawing/2014/main" id="{19F7546D-EF5A-E841-8731-16AAC7639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614784"/>
            <a:ext cx="5614416" cy="19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217BB-DE4F-5F4C-9EF9-63F6E9572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Blöcke. Was? Hier ist doch alles aus Blöcken!</a:t>
            </a:r>
          </a:p>
        </p:txBody>
      </p:sp>
      <p:pic>
        <p:nvPicPr>
          <p:cNvPr id="5" name="Inhaltsplatzhalter 4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33D497A9-6D85-3A4B-AFD5-03CC06A00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092" y="2198299"/>
            <a:ext cx="3684908" cy="2068891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2AC7ACBF-360B-A44C-ACD2-B3E1E677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2710" y="2248929"/>
            <a:ext cx="3966519" cy="2014152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532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12BA3-58FE-E049-A562-C46A4F3E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486458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600" dirty="0"/>
              <a:t>DO / END </a:t>
            </a:r>
            <a:r>
              <a:rPr lang="en-US" sz="5600" dirty="0" err="1"/>
              <a:t>sind</a:t>
            </a:r>
            <a:r>
              <a:rPr lang="en-US" sz="5600" dirty="0"/>
              <a:t> </a:t>
            </a:r>
            <a:r>
              <a:rPr lang="en-US" sz="5600" dirty="0" err="1"/>
              <a:t>wie</a:t>
            </a:r>
            <a:r>
              <a:rPr lang="en-US" sz="5600" dirty="0"/>
              <a:t> </a:t>
            </a:r>
            <a:r>
              <a:rPr lang="en-US" sz="5600" dirty="0" err="1"/>
              <a:t>Klammern</a:t>
            </a:r>
            <a:r>
              <a:rPr lang="en-US" sz="5600" dirty="0"/>
              <a:t>:</a:t>
            </a:r>
            <a:br>
              <a:rPr lang="en-US" sz="5600" dirty="0"/>
            </a:br>
            <a:r>
              <a:rPr lang="en-US" sz="5600" dirty="0"/>
              <a:t>Das </a:t>
            </a:r>
            <a:r>
              <a:rPr lang="en-US" sz="5600" b="1" u="sng" dirty="0" err="1"/>
              <a:t>dazvischen</a:t>
            </a:r>
            <a:r>
              <a:rPr lang="en-US" sz="5600" dirty="0"/>
              <a:t> </a:t>
            </a:r>
            <a:r>
              <a:rPr lang="en-US" sz="5600" dirty="0" err="1"/>
              <a:t>wird</a:t>
            </a:r>
            <a:r>
              <a:rPr lang="en-US" sz="5600" dirty="0"/>
              <a:t> </a:t>
            </a:r>
            <a:r>
              <a:rPr lang="en-US" sz="5600" dirty="0" err="1"/>
              <a:t>wiederholt</a:t>
            </a:r>
            <a:endParaRPr lang="en-US" sz="5600" dirty="0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6A957"/>
          </a:solidFill>
          <a:ln w="38100" cap="rnd">
            <a:solidFill>
              <a:srgbClr val="C6A95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fik 18" descr="Ein Bild, das Uhr enthält.&#10;&#10;Automatisch generierte Beschreibung">
            <a:extLst>
              <a:ext uri="{FF2B5EF4-FFF2-40B4-BE49-F238E27FC236}">
                <a16:creationId xmlns:a16="http://schemas.microsoft.com/office/drawing/2014/main" id="{406F2041-5A48-234D-8C07-D671B7894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4496" y="3175725"/>
            <a:ext cx="5614416" cy="2850968"/>
          </a:xfrm>
          <a:prstGeom prst="rect">
            <a:avLst/>
          </a:prstGeom>
        </p:spPr>
      </p:pic>
      <p:pic>
        <p:nvPicPr>
          <p:cNvPr id="14" name="Inhaltsplatzhalter 4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6F20BEE0-A0D1-644C-A4E4-FE3E335B7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" y="2884901"/>
            <a:ext cx="5614416" cy="31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7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7200" dirty="0"/>
              <a:t>Probleme?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2C1FD"/>
          </a:solidFill>
          <a:ln w="38100" cap="rnd">
            <a:solidFill>
              <a:srgbClr val="82C1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r>
              <a:rPr lang="de-DE" sz="5400" dirty="0"/>
              <a:t>Da kannst nichts hören? Bitte die Webseite mit der Video-Konferenz neu laden.</a:t>
            </a:r>
          </a:p>
          <a:p>
            <a:r>
              <a:rPr lang="de-DE" sz="5400" b="1" dirty="0"/>
              <a:t>Eingesperrt </a:t>
            </a:r>
            <a:r>
              <a:rPr lang="de-DE" sz="5400" b="1" dirty="0" err="1"/>
              <a:t>etc</a:t>
            </a:r>
            <a:r>
              <a:rPr lang="de-DE" sz="5400" b="1" dirty="0"/>
              <a:t>? NEU Verbinden?</a:t>
            </a:r>
          </a:p>
          <a:p>
            <a:pPr marL="0" indent="0">
              <a:buNone/>
            </a:pPr>
            <a:endParaRPr lang="de-DE" sz="5400" dirty="0"/>
          </a:p>
          <a:p>
            <a:endParaRPr lang="de-DE" sz="5400" dirty="0"/>
          </a:p>
          <a:p>
            <a:endParaRPr lang="de-DE" sz="5400" dirty="0"/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846E0282-FF67-1743-A4CA-E13AB0DD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57" r="8772" b="13721"/>
          <a:stretch/>
        </p:blipFill>
        <p:spPr>
          <a:xfrm>
            <a:off x="7119836" y="1011767"/>
            <a:ext cx="4930843" cy="4834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9833C-6055-814D-81DA-92DF9E5E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7200" dirty="0"/>
              <a:t>Wiederhole 10 mal: </a:t>
            </a:r>
          </a:p>
          <a:p>
            <a:pPr marL="457200" lvl="1" indent="0">
              <a:buNone/>
            </a:pPr>
            <a:r>
              <a:rPr lang="de-DE" sz="7200" b="1" dirty="0">
                <a:solidFill>
                  <a:srgbClr val="FF0000"/>
                </a:solidFill>
              </a:rPr>
              <a:t>(</a:t>
            </a:r>
            <a:r>
              <a:rPr lang="de-DE" sz="7200" dirty="0"/>
              <a:t>gehe vorwärts</a:t>
            </a:r>
            <a:r>
              <a:rPr lang="de-DE" sz="7200" dirty="0">
                <a:solidFill>
                  <a:srgbClr val="FF0000"/>
                </a:solidFill>
              </a:rPr>
              <a:t>)</a:t>
            </a:r>
            <a:r>
              <a:rPr lang="de-DE" sz="7200" dirty="0"/>
              <a:t> </a:t>
            </a:r>
          </a:p>
          <a:p>
            <a:pPr marL="0" indent="0">
              <a:buNone/>
            </a:pPr>
            <a:r>
              <a:rPr lang="de-DE" sz="7200" dirty="0"/>
              <a:t>Nach rechts drehen.</a:t>
            </a:r>
          </a:p>
        </p:txBody>
      </p:sp>
      <p:pic>
        <p:nvPicPr>
          <p:cNvPr id="5" name="Grafik 4" descr="Ein Bild, das Bildschirm, Uhr enthält.&#10;&#10;Automatisch generierte Beschreibung">
            <a:extLst>
              <a:ext uri="{FF2B5EF4-FFF2-40B4-BE49-F238E27FC236}">
                <a16:creationId xmlns:a16="http://schemas.microsoft.com/office/drawing/2014/main" id="{F9013332-8022-A24F-BAFA-C0704333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759" y="1910330"/>
            <a:ext cx="3649706" cy="42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4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9833C-6055-814D-81DA-92DF9E5E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7200" dirty="0"/>
              <a:t>Wiederhole 10 mal: </a:t>
            </a:r>
          </a:p>
          <a:p>
            <a:pPr marL="457200" lvl="1" indent="0">
              <a:buNone/>
            </a:pPr>
            <a:r>
              <a:rPr lang="de-DE" sz="7200" b="1" dirty="0">
                <a:solidFill>
                  <a:srgbClr val="FF0000"/>
                </a:solidFill>
              </a:rPr>
              <a:t>(</a:t>
            </a:r>
            <a:r>
              <a:rPr lang="de-DE" sz="7200" dirty="0"/>
              <a:t>gehe vorwärts</a:t>
            </a:r>
          </a:p>
          <a:p>
            <a:pPr marL="457200" lvl="1" indent="0">
              <a:buNone/>
            </a:pPr>
            <a:r>
              <a:rPr lang="de-DE" sz="7200" dirty="0"/>
              <a:t>Nach rechts drehen</a:t>
            </a:r>
            <a:r>
              <a:rPr lang="de-DE" sz="7200" b="1" dirty="0">
                <a:solidFill>
                  <a:srgbClr val="FF0000"/>
                </a:solidFill>
              </a:rPr>
              <a:t>)</a:t>
            </a:r>
            <a:r>
              <a:rPr lang="de-DE" sz="7200" b="1" dirty="0"/>
              <a:t> </a:t>
            </a:r>
          </a:p>
        </p:txBody>
      </p:sp>
      <p:pic>
        <p:nvPicPr>
          <p:cNvPr id="4" name="Grafik 3" descr="Ein Bild, das Parkplatz, stehend, gefliest, Anzeige enthält.&#10;&#10;Automatisch generierte Beschreibung">
            <a:extLst>
              <a:ext uri="{FF2B5EF4-FFF2-40B4-BE49-F238E27FC236}">
                <a16:creationId xmlns:a16="http://schemas.microsoft.com/office/drawing/2014/main" id="{2A0AD059-189C-494D-ADC0-71D5CA56E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9" y="1929383"/>
            <a:ext cx="4038742" cy="400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79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drinnen, grün, gefliest enthält.&#10;&#10;Automatisch generierte Beschreibung">
            <a:extLst>
              <a:ext uri="{FF2B5EF4-FFF2-40B4-BE49-F238E27FC236}">
                <a16:creationId xmlns:a16="http://schemas.microsoft.com/office/drawing/2014/main" id="{F7D64961-1987-DB4D-8306-4BE5D83D9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138AC5-4108-FE49-981D-3312F9D9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Wer schafft den Sprung?</a:t>
            </a:r>
          </a:p>
        </p:txBody>
      </p:sp>
    </p:spTree>
    <p:extLst>
      <p:ext uri="{BB962C8B-B14F-4D97-AF65-F5344CB8AC3E}">
        <p14:creationId xmlns:p14="http://schemas.microsoft.com/office/powerpoint/2010/main" val="216400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67E60AA7-51D3-1D44-AD6F-F5F27B9E3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9" r="-1" b="10519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3FAF3F-769D-CE4D-B427-20E3E64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700">
                <a:solidFill>
                  <a:schemeClr val="bg1"/>
                </a:solidFill>
              </a:rPr>
              <a:t>Spezial-Aufgabe: Redstone aktivieren!</a:t>
            </a:r>
          </a:p>
        </p:txBody>
      </p:sp>
    </p:spTree>
    <p:extLst>
      <p:ext uri="{BB962C8B-B14F-4D97-AF65-F5344CB8AC3E}">
        <p14:creationId xmlns:p14="http://schemas.microsoft.com/office/powerpoint/2010/main" val="1122193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Mehrspieler: KidsLab Workshop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5A860"/>
          </a:solidFill>
          <a:ln w="38100" cap="rnd">
            <a:solidFill>
              <a:srgbClr val="D5A86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53A8AC-AE38-AB4F-91E4-C66997DDC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0352" y="2642616"/>
            <a:ext cx="5193792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82EE66-FA4D-3B46-9603-C8BD144F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4496" y="3128010"/>
            <a:ext cx="5614416" cy="29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05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55" y="-116521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Aufgabe: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2C08A-339F-C244-B137-F9D3137A07FF}"/>
              </a:ext>
            </a:extLst>
          </p:cNvPr>
          <p:cNvSpPr txBox="1"/>
          <p:nvPr/>
        </p:nvSpPr>
        <p:spPr>
          <a:xfrm>
            <a:off x="553555" y="1975528"/>
            <a:ext cx="6894576" cy="1453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Komme</a:t>
            </a:r>
            <a:r>
              <a:rPr lang="en-US" sz="3600" dirty="0"/>
              <a:t> bis </a:t>
            </a:r>
            <a:r>
              <a:rPr lang="en-US" sz="3600" dirty="0" err="1"/>
              <a:t>ganz</a:t>
            </a:r>
            <a:r>
              <a:rPr lang="en-US" sz="3600" dirty="0"/>
              <a:t> </a:t>
            </a:r>
            <a:r>
              <a:rPr lang="en-US" sz="3600" dirty="0" err="1"/>
              <a:t>nach</a:t>
            </a:r>
            <a:r>
              <a:rPr lang="en-US" sz="3600" dirty="0"/>
              <a:t> </a:t>
            </a:r>
            <a:r>
              <a:rPr lang="en-US" sz="3600" dirty="0" err="1"/>
              <a:t>oben</a:t>
            </a:r>
            <a:r>
              <a:rPr lang="en-US" sz="3600" dirty="0"/>
              <a:t>!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E691A16-33EA-C54E-BD94-B7333BF73D1C}"/>
              </a:ext>
            </a:extLst>
          </p:cNvPr>
          <p:cNvSpPr txBox="1">
            <a:spLocks/>
          </p:cNvSpPr>
          <p:nvPr/>
        </p:nvSpPr>
        <p:spPr>
          <a:xfrm>
            <a:off x="553555" y="2666196"/>
            <a:ext cx="5552184" cy="101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/>
              <a:t>Team: </a:t>
            </a:r>
            <a:r>
              <a:rPr lang="en-US" sz="3600" dirty="0" err="1"/>
              <a:t>Abbauen</a:t>
            </a:r>
            <a:endParaRPr lang="en-US" sz="3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7FFBEC-AA9C-C245-885E-575B9A2F15C1}"/>
              </a:ext>
            </a:extLst>
          </p:cNvPr>
          <p:cNvSpPr txBox="1"/>
          <p:nvPr/>
        </p:nvSpPr>
        <p:spPr>
          <a:xfrm>
            <a:off x="553555" y="3392932"/>
            <a:ext cx="6894576" cy="1453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Baut</a:t>
            </a:r>
            <a:r>
              <a:rPr lang="en-US" sz="3600" dirty="0"/>
              <a:t> so </a:t>
            </a:r>
            <a:r>
              <a:rPr lang="en-US" sz="3600" dirty="0" err="1"/>
              <a:t>viel</a:t>
            </a:r>
            <a:r>
              <a:rPr lang="en-US" sz="3600" dirty="0"/>
              <a:t> </a:t>
            </a:r>
            <a:r>
              <a:rPr lang="en-US" sz="3600" dirty="0" err="1"/>
              <a:t>wie</a:t>
            </a:r>
            <a:r>
              <a:rPr lang="en-US" sz="3600" dirty="0"/>
              <a:t> </a:t>
            </a:r>
            <a:r>
              <a:rPr lang="en-US" sz="3600" dirty="0" err="1"/>
              <a:t>möglich</a:t>
            </a:r>
            <a:r>
              <a:rPr lang="en-US" sz="3600" dirty="0"/>
              <a:t> ab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Gebt</a:t>
            </a:r>
            <a:r>
              <a:rPr lang="en-US" sz="3600" dirty="0"/>
              <a:t> es an das </a:t>
            </a:r>
            <a:r>
              <a:rPr lang="en-US" sz="3600" dirty="0" err="1"/>
              <a:t>Bauteam</a:t>
            </a:r>
            <a:endParaRPr lang="en-US" sz="36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4CE424C-5905-194E-A9B0-95DF99CAD405}"/>
              </a:ext>
            </a:extLst>
          </p:cNvPr>
          <p:cNvSpPr txBox="1">
            <a:spLocks/>
          </p:cNvSpPr>
          <p:nvPr/>
        </p:nvSpPr>
        <p:spPr>
          <a:xfrm>
            <a:off x="543816" y="4558219"/>
            <a:ext cx="5552184" cy="101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/>
              <a:t>Team: </a:t>
            </a:r>
            <a:r>
              <a:rPr lang="en-US" sz="3600" dirty="0" err="1"/>
              <a:t>Bauen</a:t>
            </a:r>
            <a:endParaRPr lang="en-US" sz="3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8F3F4FF-7E63-E248-A3B5-A1DC872C3A10}"/>
              </a:ext>
            </a:extLst>
          </p:cNvPr>
          <p:cNvSpPr txBox="1"/>
          <p:nvPr/>
        </p:nvSpPr>
        <p:spPr>
          <a:xfrm>
            <a:off x="543816" y="5284955"/>
            <a:ext cx="6894576" cy="1453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Baut</a:t>
            </a:r>
            <a:r>
              <a:rPr lang="en-US" sz="3600" dirty="0"/>
              <a:t> </a:t>
            </a:r>
            <a:r>
              <a:rPr lang="en-US" sz="3600" dirty="0" err="1"/>
              <a:t>eine</a:t>
            </a:r>
            <a:r>
              <a:rPr lang="en-US" sz="3600" dirty="0"/>
              <a:t> </a:t>
            </a:r>
            <a:r>
              <a:rPr lang="en-US" sz="3600" dirty="0" err="1"/>
              <a:t>Treppe</a:t>
            </a:r>
            <a:r>
              <a:rPr lang="en-US" sz="3600" dirty="0"/>
              <a:t> </a:t>
            </a:r>
            <a:r>
              <a:rPr lang="en-US" sz="3600" dirty="0" err="1"/>
              <a:t>oder</a:t>
            </a:r>
            <a:r>
              <a:rPr lang="en-US" sz="3600" dirty="0"/>
              <a:t> so…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Bis </a:t>
            </a:r>
            <a:r>
              <a:rPr lang="en-US" sz="3600" dirty="0" err="1"/>
              <a:t>nach</a:t>
            </a:r>
            <a:r>
              <a:rPr lang="en-US" sz="3600" dirty="0"/>
              <a:t> </a:t>
            </a:r>
            <a:r>
              <a:rPr lang="en-US" sz="3600" dirty="0" err="1"/>
              <a:t>ganz</a:t>
            </a:r>
            <a:r>
              <a:rPr lang="en-US" sz="3600" dirty="0"/>
              <a:t> </a:t>
            </a:r>
            <a:r>
              <a:rPr lang="en-US" sz="3600" dirty="0" err="1"/>
              <a:t>oben</a:t>
            </a:r>
            <a:r>
              <a:rPr lang="en-US" sz="3600" dirty="0"/>
              <a:t>!</a:t>
            </a:r>
          </a:p>
        </p:txBody>
      </p:sp>
      <p:pic>
        <p:nvPicPr>
          <p:cNvPr id="14" name="Grafik 13" descr="Ein Bild, das Text, Shoji, gefliest, Toilette enthält.&#10;&#10;Automatisch generierte Beschreibung">
            <a:extLst>
              <a:ext uri="{FF2B5EF4-FFF2-40B4-BE49-F238E27FC236}">
                <a16:creationId xmlns:a16="http://schemas.microsoft.com/office/drawing/2014/main" id="{FF7567BC-5361-FC42-BD6C-65A10F10A7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1155" y="3006074"/>
            <a:ext cx="3931766" cy="153399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A86C539-2563-C843-8434-3BD7BF0142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1155" y="4882696"/>
            <a:ext cx="4831833" cy="1697899"/>
          </a:xfrm>
          <a:prstGeom prst="rect">
            <a:avLst/>
          </a:prstGeom>
        </p:spPr>
      </p:pic>
      <p:pic>
        <p:nvPicPr>
          <p:cNvPr id="16" name="Grafik 15" descr="Ein Bild, das Parkplatz, stehend, gefliest, Anzeige enthält.&#10;&#10;Automatisch generierte Beschreibung">
            <a:extLst>
              <a:ext uri="{FF2B5EF4-FFF2-40B4-BE49-F238E27FC236}">
                <a16:creationId xmlns:a16="http://schemas.microsoft.com/office/drawing/2014/main" id="{BEDD2270-5D7F-A845-A448-E473184ACA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2283" y="247379"/>
            <a:ext cx="2141621" cy="25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2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Turtle City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02432-987A-C54C-8C6E-CE631D89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 für Turtle-City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551FD-D836-3440-9A3C-B9F6A6157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Öffnungszeiten</a:t>
            </a:r>
            <a:r>
              <a:rPr lang="de-DE" dirty="0"/>
              <a:t>: </a:t>
            </a:r>
            <a:r>
              <a:rPr lang="de-DE" dirty="0" err="1"/>
              <a:t>TurtleCity</a:t>
            </a:r>
            <a:r>
              <a:rPr lang="de-DE" dirty="0"/>
              <a:t> ist jeden Tag von</a:t>
            </a:r>
            <a:r>
              <a:rPr lang="de-DE" b="1" dirty="0"/>
              <a:t> 14:00 bis 18:00 Uhr</a:t>
            </a:r>
            <a:r>
              <a:rPr lang="de-DE" dirty="0"/>
              <a:t> geöffnet</a:t>
            </a:r>
            <a:endParaRPr lang="de-DE" b="1" dirty="0"/>
          </a:p>
          <a:p>
            <a:endParaRPr lang="de-DE" b="1" dirty="0"/>
          </a:p>
          <a:p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excellent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 = Seid nett zueinander!</a:t>
            </a:r>
            <a:endParaRPr lang="de-DE" dirty="0"/>
          </a:p>
          <a:p>
            <a:r>
              <a:rPr lang="de-DE" b="1" dirty="0"/>
              <a:t>Nur auf dem eigenen Bauplatz oder Grundstück programmieren oder bauen</a:t>
            </a:r>
            <a:endParaRPr lang="de-DE" dirty="0"/>
          </a:p>
          <a:p>
            <a:r>
              <a:rPr lang="de-DE" b="1" dirty="0"/>
              <a:t>Keine anderen Schildkröten oder Bauwerke verändern oder beschädigen!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591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Turtle City – das Museum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DB1FE"/>
          </a:solidFill>
          <a:ln w="38100" cap="rnd">
            <a:solidFill>
              <a:srgbClr val="6DB1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Viele Beispiel-Schildkröten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594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D3DBF-96F5-D741-A4AA-38C69A7E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DEMO-Modus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309"/>
          </a:solidFill>
          <a:ln w="38100" cap="rnd">
            <a:solidFill>
              <a:srgbClr val="27E3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431AE-BC61-5D43-9C0F-4819816D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835783"/>
            <a:ext cx="5614416" cy="35090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942336-7C5F-8F43-815C-ED4169AA4E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96" y="3734090"/>
            <a:ext cx="5614416" cy="17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Welcher Satz ist leichter zu lesen?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7117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39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E524731-FB25-9A4E-944C-28ABD2B7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896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6F7D3BC1-4821-AF4C-B229-20903655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14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D29E1-7DD1-7749-B8C5-CB50669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Der Buttler gibt dir alles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EA35E1-2243-4759-996A-5B0E9AD6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1x </a:t>
            </a:r>
            <a:r>
              <a:rPr lang="en-US" dirty="0" err="1"/>
              <a:t>Schildkröte</a:t>
            </a:r>
            <a:r>
              <a:rPr lang="en-US" dirty="0"/>
              <a:t> – </a:t>
            </a:r>
            <a:r>
              <a:rPr lang="en-US" dirty="0" err="1"/>
              <a:t>Stadtkröte</a:t>
            </a:r>
            <a:endParaRPr lang="en-US" dirty="0"/>
          </a:p>
          <a:p>
            <a:pPr lvl="1"/>
            <a:r>
              <a:rPr lang="en-US" sz="3600" dirty="0" err="1"/>
              <a:t>Kann</a:t>
            </a:r>
            <a:r>
              <a:rPr lang="en-US" sz="3600" dirty="0"/>
              <a:t> </a:t>
            </a:r>
            <a:r>
              <a:rPr lang="en-US" sz="3600" dirty="0" err="1"/>
              <a:t>abbauen</a:t>
            </a:r>
            <a:r>
              <a:rPr lang="en-US" sz="3600" dirty="0"/>
              <a:t>…</a:t>
            </a:r>
          </a:p>
          <a:p>
            <a:pPr lvl="1"/>
            <a:r>
              <a:rPr lang="en-US" sz="3600" dirty="0"/>
              <a:t>… und </a:t>
            </a:r>
            <a:r>
              <a:rPr lang="en-US" sz="3600" dirty="0" err="1"/>
              <a:t>bauen</a:t>
            </a:r>
            <a:r>
              <a:rPr lang="en-US" sz="3600" dirty="0"/>
              <a:t>!</a:t>
            </a:r>
          </a:p>
          <a:p>
            <a:r>
              <a:rPr lang="en-US" sz="4000" b="1" dirty="0"/>
              <a:t>Nur </a:t>
            </a:r>
            <a:r>
              <a:rPr lang="en-US" sz="4000" b="1" dirty="0" err="1"/>
              <a:t>Sachen</a:t>
            </a:r>
            <a:r>
              <a:rPr lang="en-US" sz="4000" b="1" dirty="0"/>
              <a:t>, die Du </a:t>
            </a:r>
            <a:r>
              <a:rPr lang="en-US" sz="4000" b="1" dirty="0" err="1"/>
              <a:t>nicht</a:t>
            </a:r>
            <a:r>
              <a:rPr lang="en-US" sz="4000" b="1" dirty="0"/>
              <a:t> hast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nhaltsplatzhalter 6" descr="Ein Bild, das Text, Himmel, Schild, draußen enthält.&#10;&#10;Automatisch generierte Beschreibung">
            <a:extLst>
              <a:ext uri="{FF2B5EF4-FFF2-40B4-BE49-F238E27FC236}">
                <a16:creationId xmlns:a16="http://schemas.microsoft.com/office/drawing/2014/main" id="{4C4A7536-0349-4340-957F-DDC0C0D3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1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583359D-3488-3240-834F-EBC48226949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Hoch </a:t>
            </a:r>
            <a:r>
              <a:rPr lang="en-US" sz="4800" dirty="0" err="1"/>
              <a:t>runter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Vor</a:t>
            </a:r>
            <a:r>
              <a:rPr lang="en-US" sz="4800" dirty="0"/>
              <a:t> </a:t>
            </a:r>
            <a:r>
              <a:rPr lang="en-US" sz="4800" dirty="0" err="1"/>
              <a:t>zurück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Schildkröten-Kamera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ESC </a:t>
            </a:r>
            <a:r>
              <a:rPr lang="en-US" sz="4800" dirty="0" err="1"/>
              <a:t>zum</a:t>
            </a:r>
            <a:r>
              <a:rPr lang="en-US" sz="4800" dirty="0"/>
              <a:t> </a:t>
            </a:r>
            <a:r>
              <a:rPr lang="en-US" sz="4800" dirty="0" err="1"/>
              <a:t>verlassen</a:t>
            </a:r>
            <a:endParaRPr lang="en-US" sz="48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68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, Anzeige, Parkplatz enthält.&#10;&#10;Automatisch generierte Beschreibung">
            <a:extLst>
              <a:ext uri="{FF2B5EF4-FFF2-40B4-BE49-F238E27FC236}">
                <a16:creationId xmlns:a16="http://schemas.microsoft.com/office/drawing/2014/main" id="{A88B04A7-D644-9A42-8B10-C1076539F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25" y="444842"/>
            <a:ext cx="9659389" cy="6153665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C391CB-9A63-7946-8CF0-A15E41464B47}"/>
              </a:ext>
            </a:extLst>
          </p:cNvPr>
          <p:cNvGrpSpPr/>
          <p:nvPr/>
        </p:nvGrpSpPr>
        <p:grpSpPr>
          <a:xfrm>
            <a:off x="2091094" y="699830"/>
            <a:ext cx="4487040" cy="486000"/>
            <a:chOff x="2091094" y="699830"/>
            <a:chExt cx="44870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14:cNvPr>
                <p14:cNvContentPartPr/>
                <p14:nvPr/>
              </p14:nvContentPartPr>
              <p14:xfrm>
                <a:off x="2250214" y="699830"/>
                <a:ext cx="4327920" cy="2430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4574" y="663830"/>
                  <a:ext cx="4399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14:cNvPr>
                <p14:cNvContentPartPr/>
                <p14:nvPr/>
              </p14:nvContentPartPr>
              <p14:xfrm>
                <a:off x="2091094" y="733670"/>
                <a:ext cx="374760" cy="452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5094" y="698030"/>
                  <a:ext cx="446400" cy="52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881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, Uhr enthält.&#10;&#10;Automatisch generierte Beschreibung">
            <a:extLst>
              <a:ext uri="{FF2B5EF4-FFF2-40B4-BE49-F238E27FC236}">
                <a16:creationId xmlns:a16="http://schemas.microsoft.com/office/drawing/2014/main" id="{22AE7C12-66EE-3F43-9458-EBD50192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14:cNvPr>
              <p14:cNvContentPartPr/>
              <p14:nvPr/>
            </p14:nvContentPartPr>
            <p14:xfrm>
              <a:off x="7972774" y="4188230"/>
              <a:ext cx="1687320" cy="15300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6774" y="4152230"/>
                <a:ext cx="1758960" cy="16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426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 enthält.&#10;&#10;Automatisch generierte Beschreibung">
            <a:extLst>
              <a:ext uri="{FF2B5EF4-FFF2-40B4-BE49-F238E27FC236}">
                <a16:creationId xmlns:a16="http://schemas.microsoft.com/office/drawing/2014/main" id="{E3D4AF6C-9BD2-754F-BF22-5EA2280FF2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14:cNvPr>
              <p14:cNvContentPartPr/>
              <p14:nvPr/>
            </p14:nvContentPartPr>
            <p14:xfrm>
              <a:off x="6781534" y="4351310"/>
              <a:ext cx="1796040" cy="1667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5534" y="4315310"/>
                <a:ext cx="1867680" cy="17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02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27" y="0"/>
            <a:ext cx="12191979" cy="4287785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14:cNvPr>
              <p14:cNvContentPartPr/>
              <p14:nvPr/>
            </p14:nvContentPartPr>
            <p14:xfrm>
              <a:off x="8364814" y="3083030"/>
              <a:ext cx="2250720" cy="1739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174" y="3047030"/>
                <a:ext cx="2322360" cy="18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64962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Microsoft Macintosh PowerPoint</Application>
  <PresentationFormat>Breitbild</PresentationFormat>
  <Paragraphs>70</Paragraphs>
  <Slides>35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Modern Love</vt:lpstr>
      <vt:lpstr>The Hand</vt:lpstr>
      <vt:lpstr>SketchyVTI</vt:lpstr>
      <vt:lpstr>Schön, dass Du da bist!</vt:lpstr>
      <vt:lpstr>Probleme?</vt:lpstr>
      <vt:lpstr>Kurze Wiederholung</vt:lpstr>
      <vt:lpstr>Der Buttler gibt dir alles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Schleifen und so</vt:lpstr>
      <vt:lpstr>Aufbau</vt:lpstr>
      <vt:lpstr>Blöcke. Was? Hier ist doch alles aus Blöcken!</vt:lpstr>
      <vt:lpstr>DO / END sind wie Klammern: Das dazvischen wird wiederholt</vt:lpstr>
      <vt:lpstr>PowerPoint-Präsentation</vt:lpstr>
      <vt:lpstr>PowerPoint-Präsentation</vt:lpstr>
      <vt:lpstr>Wer schafft den Sprung?</vt:lpstr>
      <vt:lpstr>Spezial-Aufgabe: Redstone aktivieren!</vt:lpstr>
      <vt:lpstr>Mehrspieler: KidsLab Workshop</vt:lpstr>
      <vt:lpstr>Aufgabe:</vt:lpstr>
      <vt:lpstr>PowerPoint-Präsentation</vt:lpstr>
      <vt:lpstr>Fragen? </vt:lpstr>
      <vt:lpstr>Feedback</vt:lpstr>
      <vt:lpstr>Turtle City </vt:lpstr>
      <vt:lpstr>Regeln für Turtle-City</vt:lpstr>
      <vt:lpstr>Turtle City – das Museum</vt:lpstr>
      <vt:lpstr>DEMO-Modus</vt:lpstr>
      <vt:lpstr>Welcher Satz ist leichter zu lesen?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22</cp:revision>
  <dcterms:created xsi:type="dcterms:W3CDTF">2021-01-19T15:46:41Z</dcterms:created>
  <dcterms:modified xsi:type="dcterms:W3CDTF">2022-01-27T15:46:16Z</dcterms:modified>
</cp:coreProperties>
</file>